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Teko"/>
      <p:regular r:id="rId31"/>
      <p:bold r:id="rId32"/>
    </p:embeddedFont>
    <p:embeddedFont>
      <p:font typeface="Quattrocento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ek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QuattrocentoSans-regular.fntdata"/><Relationship Id="rId10" Type="http://schemas.openxmlformats.org/officeDocument/2006/relationships/slide" Target="slides/slide6.xml"/><Relationship Id="rId32" Type="http://schemas.openxmlformats.org/officeDocument/2006/relationships/font" Target="fonts/Teko-bold.fntdata"/><Relationship Id="rId13" Type="http://schemas.openxmlformats.org/officeDocument/2006/relationships/slide" Target="slides/slide9.xml"/><Relationship Id="rId35" Type="http://schemas.openxmlformats.org/officeDocument/2006/relationships/font" Target="fonts/QuattrocentoSans-italic.fntdata"/><Relationship Id="rId12" Type="http://schemas.openxmlformats.org/officeDocument/2006/relationships/slide" Target="slides/slide8.xml"/><Relationship Id="rId34" Type="http://schemas.openxmlformats.org/officeDocument/2006/relationships/font" Target="fonts/Quattrocento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Quattrocento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eb492bd48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aeb492bd48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ebb525b7b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aebb525b7b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eb492bd48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aeb492bd48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eb492bd48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aeb492bd48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eb492bd48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aeb492bd48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eb492bd48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aeb492bd48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eb492bd4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aeb492bd4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eb492bd48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aeb492bd48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eb492bd48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aeb492bd48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55e547d5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55e547d5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eb492bd48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aeb492bd48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eb492bd48_3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aeb492bd48_3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eb492bd48_3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aeb492bd48_3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e89893d28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ae89893d28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eb492bd48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aeb492bd48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e89893d28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ae89893d28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eb492bd48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aeb492bd48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55e547cd4_4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555e547cd4_4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555e547cd4_4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55e547d5e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555e547d5e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eb492bd48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aeb492bd48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eb492bd48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aeb492bd48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eb492bd48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aeb492bd48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eb492bd48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aeb492bd48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ebb525b7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aebb525b7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幻灯片">
  <p:cSld name="1_标题幻灯片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://data.torontopolice.on.ca/datasets/16f2b8a1c76547c69fec14b7f8541ffc_0" TargetMode="External"/><Relationship Id="rId10" Type="http://schemas.openxmlformats.org/officeDocument/2006/relationships/hyperlink" Target="https://www.analyticsvidhya.com/blog/2017/09/machine-learning-models-as-apis-using-flask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jpg"/><Relationship Id="rId4" Type="http://schemas.openxmlformats.org/officeDocument/2006/relationships/hyperlink" Target="https://scikit-learn.org/stable/" TargetMode="External"/><Relationship Id="rId9" Type="http://schemas.openxmlformats.org/officeDocument/2006/relationships/hyperlink" Target="https://www.datacamp.com/community/tutorials/machine-learning-models-api-python" TargetMode="External"/><Relationship Id="rId5" Type="http://schemas.openxmlformats.org/officeDocument/2006/relationships/hyperlink" Target="https://pandas.pydata.org/" TargetMode="External"/><Relationship Id="rId6" Type="http://schemas.openxmlformats.org/officeDocument/2006/relationships/hyperlink" Target="https://numpy.org/" TargetMode="External"/><Relationship Id="rId7" Type="http://schemas.openxmlformats.org/officeDocument/2006/relationships/hyperlink" Target="http://flask.pocoo.org/" TargetMode="External"/><Relationship Id="rId8" Type="http://schemas.openxmlformats.org/officeDocument/2006/relationships/hyperlink" Target="https://www.getpostman.com/automated-test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9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0" y="0"/>
            <a:ext cx="12192000" cy="6996600"/>
          </a:xfrm>
          <a:prstGeom prst="rect">
            <a:avLst/>
          </a:prstGeom>
          <a:solidFill>
            <a:schemeClr val="dk1">
              <a:alpha val="7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59575" y="1396650"/>
            <a:ext cx="96642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FFC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Machine Learning Modeling</a:t>
            </a:r>
            <a:endParaRPr sz="5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 </a:t>
            </a:r>
            <a:r>
              <a:rPr b="1" lang="en-US" sz="4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Bicycle Theft Dataset</a:t>
            </a:r>
            <a:endParaRPr b="1" sz="4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259581" y="5131472"/>
            <a:ext cx="367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Xiaojing Xu 300993994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Arshdeep Kaur   301025322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Jashanjot Singh 301050281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Shane Chandon 300523848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r>
              <a:rPr baseline="30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, 2020</a:t>
            </a:r>
            <a:endParaRPr sz="18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259574" y="3290974"/>
            <a:ext cx="9456600" cy="5190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BA5D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1284175" y="1004100"/>
            <a:ext cx="83889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From here we can analyze that most of bikes are stolen followed by unknown and recovered.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6625775" y="5239125"/>
            <a:ext cx="3442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Created using PowerBI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850" y="1823700"/>
            <a:ext cx="6123474" cy="3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0" y="1287675"/>
            <a:ext cx="5829050" cy="15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696" y="3088450"/>
            <a:ext cx="4957025" cy="35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1656" y="3088450"/>
            <a:ext cx="5673483" cy="35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8469" y="1776725"/>
            <a:ext cx="5087456" cy="10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99" y="2199150"/>
            <a:ext cx="5524500" cy="354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45" y="1528758"/>
            <a:ext cx="4988550" cy="9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7550" y="2887488"/>
            <a:ext cx="55245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4">
            <a:alphaModFix/>
          </a:blip>
          <a:srcRect b="0" l="0" r="41690" t="0"/>
          <a:stretch/>
        </p:blipFill>
        <p:spPr>
          <a:xfrm>
            <a:off x="6737975" y="947600"/>
            <a:ext cx="5454026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5">
            <a:alphaModFix/>
          </a:blip>
          <a:srcRect b="0" l="0" r="-6179" t="0"/>
          <a:stretch/>
        </p:blipFill>
        <p:spPr>
          <a:xfrm>
            <a:off x="6780850" y="4551775"/>
            <a:ext cx="57912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806" y="825675"/>
            <a:ext cx="5521625" cy="5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76" name="Google Shape;2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215" y="1082050"/>
            <a:ext cx="7671075" cy="50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85" name="Google Shape;2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Wrangling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0" y="995250"/>
            <a:ext cx="11418976" cy="17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663" y="3185150"/>
            <a:ext cx="114871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95" name="Google Shape;2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13431" y="-2983584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Wrangling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0" y="825675"/>
            <a:ext cx="110013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50" y="1882975"/>
            <a:ext cx="7273699" cy="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 rotWithShape="1">
          <a:blip r:embed="rId6">
            <a:alphaModFix/>
          </a:blip>
          <a:srcRect b="0" l="0" r="0" t="5767"/>
          <a:stretch/>
        </p:blipFill>
        <p:spPr>
          <a:xfrm>
            <a:off x="437750" y="2874787"/>
            <a:ext cx="11001374" cy="267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750" y="5569225"/>
            <a:ext cx="763905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13431" y="-2983584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Wrangling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1" y="914400"/>
            <a:ext cx="9321149" cy="53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878809" y="302475"/>
            <a:ext cx="643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2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1228225" y="2166450"/>
            <a:ext cx="46635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Impact"/>
              <a:buChar char="★"/>
            </a:pPr>
            <a:r>
              <a:t/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1495750" y="3302000"/>
            <a:ext cx="32643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</a:endParaRPr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0" y="1554675"/>
            <a:ext cx="7926800" cy="25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51" y="4221602"/>
            <a:ext cx="7926800" cy="213414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2"/>
          <p:cNvSpPr txBox="1"/>
          <p:nvPr/>
        </p:nvSpPr>
        <p:spPr>
          <a:xfrm>
            <a:off x="437750" y="825675"/>
            <a:ext cx="88017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Impact"/>
              <a:buChar char="★"/>
            </a:pPr>
            <a:r>
              <a:rPr b="1" lang="en-US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The First prediction model: Logistic Regression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878809" y="302475"/>
            <a:ext cx="643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/>
        </p:nvSpPr>
        <p:spPr>
          <a:xfrm>
            <a:off x="1228225" y="2166450"/>
            <a:ext cx="46635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Impact"/>
              <a:buChar char="★"/>
            </a:pPr>
            <a:r>
              <a:t/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1495750" y="3302000"/>
            <a:ext cx="32643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25" y="1348200"/>
            <a:ext cx="8274169" cy="19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18" y="3791840"/>
            <a:ext cx="8208400" cy="9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437750" y="739925"/>
            <a:ext cx="8144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Impact"/>
              <a:buChar char="★"/>
            </a:pPr>
            <a:r>
              <a:rPr b="1" lang="en-US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Build the Model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-43247" y="-31058"/>
            <a:ext cx="2929931" cy="6889058"/>
          </a:xfrm>
          <a:prstGeom prst="rect">
            <a:avLst/>
          </a:prstGeom>
          <a:solidFill>
            <a:srgbClr val="120000">
              <a:alpha val="79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411561" y="908719"/>
            <a:ext cx="3081237" cy="1167731"/>
            <a:chOff x="335361" y="908719"/>
            <a:chExt cx="3081237" cy="1167731"/>
          </a:xfrm>
        </p:grpSpPr>
        <p:sp>
          <p:nvSpPr>
            <p:cNvPr id="102" name="Google Shape;102;p16"/>
            <p:cNvSpPr txBox="1"/>
            <p:nvPr/>
          </p:nvSpPr>
          <p:spPr>
            <a:xfrm>
              <a:off x="1233388" y="1150346"/>
              <a:ext cx="218321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C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Agenda</a:t>
              </a:r>
              <a:endParaRPr b="1" sz="2400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03" name="Google Shape;103;p16"/>
            <p:cNvCxnSpPr/>
            <p:nvPr/>
          </p:nvCxnSpPr>
          <p:spPr>
            <a:xfrm>
              <a:off x="1028700" y="908719"/>
              <a:ext cx="0" cy="116773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" name="Google Shape;104;p16"/>
            <p:cNvCxnSpPr/>
            <p:nvPr/>
          </p:nvCxnSpPr>
          <p:spPr>
            <a:xfrm>
              <a:off x="335361" y="1657707"/>
              <a:ext cx="2445939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5" name="Google Shape;105;p16"/>
          <p:cNvGrpSpPr/>
          <p:nvPr/>
        </p:nvGrpSpPr>
        <p:grpSpPr>
          <a:xfrm>
            <a:off x="4548780" y="390382"/>
            <a:ext cx="4517570" cy="979409"/>
            <a:chOff x="7181850" y="2590770"/>
            <a:chExt cx="4517570" cy="979409"/>
          </a:xfrm>
        </p:grpSpPr>
        <p:cxnSp>
          <p:nvCxnSpPr>
            <p:cNvPr id="106" name="Google Shape;106;p16"/>
            <p:cNvCxnSpPr/>
            <p:nvPr/>
          </p:nvCxnSpPr>
          <p:spPr>
            <a:xfrm flipH="1">
              <a:off x="7334250" y="2941529"/>
              <a:ext cx="533400" cy="628650"/>
            </a:xfrm>
            <a:prstGeom prst="straightConnector1">
              <a:avLst/>
            </a:prstGeom>
            <a:noFill/>
            <a:ln cap="flat" cmpd="sng" w="9525">
              <a:solidFill>
                <a:srgbClr val="1515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7" name="Google Shape;107;p16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151515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4000">
                <a:solidFill>
                  <a:srgbClr val="15151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7886699" y="2844225"/>
              <a:ext cx="381272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b="1" sz="3600">
                <a:solidFill>
                  <a:srgbClr val="15151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9" name="Google Shape;109;p16"/>
          <p:cNvGrpSpPr/>
          <p:nvPr/>
        </p:nvGrpSpPr>
        <p:grpSpPr>
          <a:xfrm>
            <a:off x="4548780" y="1576080"/>
            <a:ext cx="7145915" cy="1084452"/>
            <a:chOff x="7181850" y="2590770"/>
            <a:chExt cx="7145915" cy="1084452"/>
          </a:xfrm>
        </p:grpSpPr>
        <p:cxnSp>
          <p:nvCxnSpPr>
            <p:cNvPr id="110" name="Google Shape;110;p16"/>
            <p:cNvCxnSpPr/>
            <p:nvPr/>
          </p:nvCxnSpPr>
          <p:spPr>
            <a:xfrm flipH="1">
              <a:off x="7334250" y="2941529"/>
              <a:ext cx="533400" cy="628650"/>
            </a:xfrm>
            <a:prstGeom prst="straightConnector1">
              <a:avLst/>
            </a:prstGeom>
            <a:noFill/>
            <a:ln cap="flat" cmpd="sng" w="9525">
              <a:solidFill>
                <a:srgbClr val="1515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1" name="Google Shape;111;p16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151515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4000">
                <a:solidFill>
                  <a:srgbClr val="15151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7886699" y="2844225"/>
              <a:ext cx="644106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Analysis</a:t>
              </a:r>
              <a:endPara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Structure &amp; Data </a:t>
              </a:r>
              <a:r>
                <a:rPr lang="en-US" sz="1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Wrangling &amp; Diagrams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6"/>
          <p:cNvGrpSpPr/>
          <p:nvPr/>
        </p:nvGrpSpPr>
        <p:grpSpPr>
          <a:xfrm>
            <a:off x="4548780" y="4034693"/>
            <a:ext cx="6969452" cy="1084452"/>
            <a:chOff x="7181850" y="2590770"/>
            <a:chExt cx="6969452" cy="1084452"/>
          </a:xfrm>
        </p:grpSpPr>
        <p:cxnSp>
          <p:nvCxnSpPr>
            <p:cNvPr id="115" name="Google Shape;115;p16"/>
            <p:cNvCxnSpPr/>
            <p:nvPr/>
          </p:nvCxnSpPr>
          <p:spPr>
            <a:xfrm flipH="1">
              <a:off x="7334250" y="2941529"/>
              <a:ext cx="533400" cy="628650"/>
            </a:xfrm>
            <a:prstGeom prst="straightConnector1">
              <a:avLst/>
            </a:prstGeom>
            <a:noFill/>
            <a:ln cap="flat" cmpd="sng" w="9525">
              <a:solidFill>
                <a:srgbClr val="1515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6" name="Google Shape;116;p16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151515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4000">
                <a:solidFill>
                  <a:srgbClr val="15151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16"/>
            <p:cNvSpPr txBox="1"/>
            <p:nvPr/>
          </p:nvSpPr>
          <p:spPr>
            <a:xfrm>
              <a:off x="7886699" y="2844225"/>
              <a:ext cx="626460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Predictive </a:t>
              </a: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Model - Decision Tree</a:t>
              </a:r>
              <a:endParaRPr/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Model Logic &amp; Evaluation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6"/>
          <p:cNvGrpSpPr/>
          <p:nvPr/>
        </p:nvGrpSpPr>
        <p:grpSpPr>
          <a:xfrm>
            <a:off x="4548780" y="5249809"/>
            <a:ext cx="6440062" cy="1084452"/>
            <a:chOff x="7181850" y="2590770"/>
            <a:chExt cx="6440062" cy="1084452"/>
          </a:xfrm>
        </p:grpSpPr>
        <p:cxnSp>
          <p:nvCxnSpPr>
            <p:cNvPr id="120" name="Google Shape;120;p16"/>
            <p:cNvCxnSpPr/>
            <p:nvPr/>
          </p:nvCxnSpPr>
          <p:spPr>
            <a:xfrm flipH="1">
              <a:off x="7334250" y="2941529"/>
              <a:ext cx="533400" cy="628650"/>
            </a:xfrm>
            <a:prstGeom prst="straightConnector1">
              <a:avLst/>
            </a:prstGeom>
            <a:noFill/>
            <a:ln cap="flat" cmpd="sng" w="9525">
              <a:solidFill>
                <a:srgbClr val="1515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1" name="Google Shape;121;p16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151515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endParaRPr sz="4000">
                <a:solidFill>
                  <a:srgbClr val="15151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7886699" y="2844225"/>
              <a:ext cx="57352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Deployment</a:t>
              </a:r>
              <a:endParaRPr b="1" sz="3600">
                <a:solidFill>
                  <a:srgbClr val="15151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API App Testing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4548780" y="2810582"/>
            <a:ext cx="7674144" cy="1084420"/>
            <a:chOff x="7181850" y="732420"/>
            <a:chExt cx="7674144" cy="1084420"/>
          </a:xfrm>
        </p:grpSpPr>
        <p:cxnSp>
          <p:nvCxnSpPr>
            <p:cNvPr id="125" name="Google Shape;125;p16"/>
            <p:cNvCxnSpPr/>
            <p:nvPr/>
          </p:nvCxnSpPr>
          <p:spPr>
            <a:xfrm flipH="1">
              <a:off x="7334250" y="1083179"/>
              <a:ext cx="533400" cy="628500"/>
            </a:xfrm>
            <a:prstGeom prst="straightConnector1">
              <a:avLst/>
            </a:prstGeom>
            <a:noFill/>
            <a:ln cap="flat" cmpd="sng" w="9525">
              <a:solidFill>
                <a:srgbClr val="1515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6" name="Google Shape;126;p16"/>
            <p:cNvSpPr txBox="1"/>
            <p:nvPr/>
          </p:nvSpPr>
          <p:spPr>
            <a:xfrm>
              <a:off x="7181850" y="732420"/>
              <a:ext cx="552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151515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4000">
                <a:solidFill>
                  <a:srgbClr val="15151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7886694" y="985888"/>
              <a:ext cx="6969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Predictive Data Model - Logistic Regression </a:t>
              </a:r>
              <a:endParaRPr b="1" sz="3600">
                <a:solidFill>
                  <a:srgbClr val="15151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7886700" y="1447540"/>
              <a:ext cx="499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Model Logic &amp; Evaluation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4"/>
          <p:cNvSpPr txBox="1"/>
          <p:nvPr/>
        </p:nvSpPr>
        <p:spPr>
          <a:xfrm>
            <a:off x="878809" y="302475"/>
            <a:ext cx="643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4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4"/>
          <p:cNvSpPr txBox="1"/>
          <p:nvPr/>
        </p:nvSpPr>
        <p:spPr>
          <a:xfrm>
            <a:off x="1228225" y="2166450"/>
            <a:ext cx="46635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Impact"/>
              <a:buChar char="★"/>
            </a:pPr>
            <a:r>
              <a:t/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1495750" y="3302000"/>
            <a:ext cx="32643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</a:endParaRPr>
          </a:p>
        </p:txBody>
      </p:sp>
      <p:pic>
        <p:nvPicPr>
          <p:cNvPr id="347" name="Google Shape;3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453" y="1703319"/>
            <a:ext cx="6206925" cy="14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7917" y="3798863"/>
            <a:ext cx="4762200" cy="16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/>
        </p:nvSpPr>
        <p:spPr>
          <a:xfrm>
            <a:off x="6823550" y="4001700"/>
            <a:ext cx="34365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True Predictions: 5213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False Predictions: 2773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437750" y="739925"/>
            <a:ext cx="8144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Impact"/>
              <a:buChar char="★"/>
            </a:pPr>
            <a:r>
              <a:rPr b="1" lang="en-US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Testing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5"/>
          <p:cNvSpPr txBox="1"/>
          <p:nvPr/>
        </p:nvSpPr>
        <p:spPr>
          <a:xfrm>
            <a:off x="878809" y="302475"/>
            <a:ext cx="643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/>
        </p:nvSpPr>
        <p:spPr>
          <a:xfrm>
            <a:off x="1228225" y="2166450"/>
            <a:ext cx="46635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Impact"/>
              <a:buChar char="★"/>
            </a:pPr>
            <a:r>
              <a:t/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1495750" y="3302000"/>
            <a:ext cx="32643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0C0C"/>
              </a:solidFill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7052150" y="3468300"/>
            <a:ext cx="34365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800" y="1392725"/>
            <a:ext cx="58674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225" y="3365813"/>
            <a:ext cx="438150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/>
          <p:nvPr/>
        </p:nvSpPr>
        <p:spPr>
          <a:xfrm>
            <a:off x="437750" y="739925"/>
            <a:ext cx="8144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Impact"/>
              <a:buChar char="★"/>
            </a:pPr>
            <a:r>
              <a:rPr b="1" lang="en-US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Testing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/>
        </p:nvSpPr>
        <p:spPr>
          <a:xfrm>
            <a:off x="878809" y="302475"/>
            <a:ext cx="643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6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/>
        </p:nvSpPr>
        <p:spPr>
          <a:xfrm>
            <a:off x="437750" y="739925"/>
            <a:ext cx="8144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Impact"/>
              <a:buChar char="★"/>
            </a:pPr>
            <a:r>
              <a:rPr b="1" lang="en-US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The Second prediction model: Decision Tree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0" y="1827353"/>
            <a:ext cx="9285373" cy="22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50" y="3902925"/>
            <a:ext cx="4073301" cy="15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50" y="5401875"/>
            <a:ext cx="9681600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437750" y="1303800"/>
            <a:ext cx="8144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Impact"/>
              <a:buChar char="★"/>
            </a:pPr>
            <a:r>
              <a:rPr b="1" lang="en-US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Build the Model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 txBox="1"/>
          <p:nvPr/>
        </p:nvSpPr>
        <p:spPr>
          <a:xfrm>
            <a:off x="878809" y="302475"/>
            <a:ext cx="643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85" name="Google Shape;38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50" y="1402075"/>
            <a:ext cx="7245999" cy="34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8925" y="2952225"/>
            <a:ext cx="4443925" cy="33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 rotWithShape="1">
          <a:blip r:embed="rId6">
            <a:alphaModFix/>
          </a:blip>
          <a:srcRect b="0" l="0" r="0" t="17033"/>
          <a:stretch/>
        </p:blipFill>
        <p:spPr>
          <a:xfrm>
            <a:off x="474050" y="5100400"/>
            <a:ext cx="4267200" cy="10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7"/>
          <p:cNvSpPr txBox="1"/>
          <p:nvPr/>
        </p:nvSpPr>
        <p:spPr>
          <a:xfrm>
            <a:off x="437750" y="739925"/>
            <a:ext cx="8144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Impact"/>
              <a:buChar char="★"/>
            </a:pPr>
            <a:r>
              <a:rPr b="1" lang="en-US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Testing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 txBox="1"/>
          <p:nvPr/>
        </p:nvSpPr>
        <p:spPr>
          <a:xfrm>
            <a:off x="878809" y="302475"/>
            <a:ext cx="643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06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97" name="Google Shape;3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41" y="1039025"/>
            <a:ext cx="7152500" cy="501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475" y="3421975"/>
            <a:ext cx="6644750" cy="13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9"/>
          <p:cNvSpPr txBox="1"/>
          <p:nvPr/>
        </p:nvSpPr>
        <p:spPr>
          <a:xfrm>
            <a:off x="878809" y="302475"/>
            <a:ext cx="643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06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07" name="Google Shape;40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887" y="4351650"/>
            <a:ext cx="8894226" cy="9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425" y="5276374"/>
            <a:ext cx="10051636" cy="7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/>
        </p:nvSpPr>
        <p:spPr>
          <a:xfrm>
            <a:off x="1565325" y="768050"/>
            <a:ext cx="5584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Deployed using POSTMAN 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9"/>
          <p:cNvSpPr txBox="1"/>
          <p:nvPr/>
        </p:nvSpPr>
        <p:spPr>
          <a:xfrm>
            <a:off x="2917513" y="6030825"/>
            <a:ext cx="5400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Also displayed in the Console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39"/>
          <p:cNvPicPr preferRelativeResize="0"/>
          <p:nvPr/>
        </p:nvPicPr>
        <p:blipFill rotWithShape="1">
          <a:blip r:embed="rId6">
            <a:alphaModFix/>
          </a:blip>
          <a:srcRect b="38000" l="21414" r="0" t="13330"/>
          <a:stretch/>
        </p:blipFill>
        <p:spPr>
          <a:xfrm>
            <a:off x="1565313" y="1143600"/>
            <a:ext cx="9061374" cy="320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0"/>
          <p:cNvPicPr preferRelativeResize="0"/>
          <p:nvPr/>
        </p:nvPicPr>
        <p:blipFill rotWithShape="1">
          <a:blip r:embed="rId3">
            <a:alphaModFix/>
          </a:blip>
          <a:srcRect b="25373" l="1536" r="0" t="0"/>
          <a:stretch/>
        </p:blipFill>
        <p:spPr>
          <a:xfrm>
            <a:off x="0" y="817449"/>
            <a:ext cx="12192000" cy="5302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/>
          <p:nvPr/>
        </p:nvSpPr>
        <p:spPr>
          <a:xfrm>
            <a:off x="0" y="814440"/>
            <a:ext cx="12192000" cy="5308800"/>
          </a:xfrm>
          <a:prstGeom prst="rect">
            <a:avLst/>
          </a:prstGeom>
          <a:solidFill>
            <a:srgbClr val="313131">
              <a:alpha val="9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259580" y="2975708"/>
            <a:ext cx="75023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your attention!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292425" y="3886200"/>
            <a:ext cx="97350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Reference:</a:t>
            </a:r>
            <a:endParaRPr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https://scikit-learn.org/stable/</a:t>
            </a:r>
            <a:endParaRPr sz="1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</a:t>
            </a:r>
            <a:endParaRPr sz="1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https://numpy.org/</a:t>
            </a:r>
            <a:endParaRPr sz="1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http://flask.pocoo.org/</a:t>
            </a:r>
            <a:endParaRPr sz="1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https://www.getpostman.com/automated-testing</a:t>
            </a:r>
            <a:endParaRPr sz="1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https://www.datacamp.com/community/tutorials/machine-learning-models-api-python</a:t>
            </a:r>
            <a:endParaRPr sz="1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https://www.analyticsvidhya.com/blog/2017/09/machine-learning-models-as-apis-using-flask/</a:t>
            </a:r>
            <a:endParaRPr sz="1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http://data.torontopolice.on.ca/datasets/16f2b8a1c76547c69fec14b7f8541ffc_0</a:t>
            </a:r>
            <a:endParaRPr sz="1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https://elitedatascience.com/imbalanced-classes</a:t>
            </a:r>
            <a:endParaRPr sz="1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7">
            <a:off x="-5679514" y="116808"/>
            <a:ext cx="9140955" cy="7995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7"/>
          <p:cNvGrpSpPr/>
          <p:nvPr/>
        </p:nvGrpSpPr>
        <p:grpSpPr>
          <a:xfrm>
            <a:off x="437740" y="1887480"/>
            <a:ext cx="4407469" cy="3800307"/>
            <a:chOff x="1413015" y="1897530"/>
            <a:chExt cx="4407469" cy="3800307"/>
          </a:xfrm>
        </p:grpSpPr>
        <p:grpSp>
          <p:nvGrpSpPr>
            <p:cNvPr id="136" name="Google Shape;136;p17"/>
            <p:cNvGrpSpPr/>
            <p:nvPr/>
          </p:nvGrpSpPr>
          <p:grpSpPr>
            <a:xfrm>
              <a:off x="3216612" y="1897530"/>
              <a:ext cx="2603871" cy="3428271"/>
              <a:chOff x="2251455" y="1453526"/>
              <a:chExt cx="2147700" cy="2827673"/>
            </a:xfrm>
          </p:grpSpPr>
          <p:sp>
            <p:nvSpPr>
              <p:cNvPr id="137" name="Google Shape;137;p17"/>
              <p:cNvSpPr/>
              <p:nvPr/>
            </p:nvSpPr>
            <p:spPr>
              <a:xfrm>
                <a:off x="3263905" y="2286403"/>
                <a:ext cx="122700" cy="1994700"/>
              </a:xfrm>
              <a:prstGeom prst="roundRect">
                <a:avLst>
                  <a:gd fmla="val 50000" name="adj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 rot="-2961193">
                <a:off x="3465914" y="3772787"/>
                <a:ext cx="122967" cy="559323"/>
              </a:xfrm>
              <a:prstGeom prst="roundRect">
                <a:avLst>
                  <a:gd fmla="val 50000" name="adj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 flipH="1" rot="2961193">
                <a:off x="3072944" y="3772786"/>
                <a:ext cx="122967" cy="559323"/>
              </a:xfrm>
              <a:prstGeom prst="roundRect">
                <a:avLst>
                  <a:gd fmla="val 50000" name="adj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 rot="10800000">
                <a:off x="2320391" y="1524499"/>
                <a:ext cx="2010000" cy="1281300"/>
              </a:xfrm>
              <a:prstGeom prst="round2SameRect">
                <a:avLst>
                  <a:gd fmla="val 8651" name="adj1"/>
                  <a:gd fmla="val 0" name="adj2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7"/>
              <p:cNvSpPr/>
              <p:nvPr/>
            </p:nvSpPr>
            <p:spPr>
              <a:xfrm>
                <a:off x="2251455" y="1453526"/>
                <a:ext cx="2147700" cy="14160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 rot="10800000">
                <a:off x="2388579" y="1624609"/>
                <a:ext cx="1873500" cy="1103100"/>
              </a:xfrm>
              <a:prstGeom prst="round2SameRect">
                <a:avLst>
                  <a:gd fmla="val 8651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17"/>
            <p:cNvGrpSpPr/>
            <p:nvPr/>
          </p:nvGrpSpPr>
          <p:grpSpPr>
            <a:xfrm>
              <a:off x="1413015" y="2192982"/>
              <a:ext cx="2750384" cy="3504855"/>
              <a:chOff x="763828" y="1583161"/>
              <a:chExt cx="2268545" cy="2890841"/>
            </a:xfrm>
          </p:grpSpPr>
          <p:sp>
            <p:nvSpPr>
              <p:cNvPr id="144" name="Google Shape;144;p17"/>
              <p:cNvSpPr/>
              <p:nvPr/>
            </p:nvSpPr>
            <p:spPr>
              <a:xfrm flipH="1" rot="8938614">
                <a:off x="2188127" y="1976135"/>
                <a:ext cx="894091" cy="546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5" name="Google Shape;145;p17"/>
              <p:cNvGrpSpPr/>
              <p:nvPr/>
            </p:nvGrpSpPr>
            <p:grpSpPr>
              <a:xfrm>
                <a:off x="763828" y="1583161"/>
                <a:ext cx="1541151" cy="2890841"/>
                <a:chOff x="1482726" y="1941513"/>
                <a:chExt cx="1290638" cy="2420937"/>
              </a:xfrm>
            </p:grpSpPr>
            <p:sp>
              <p:nvSpPr>
                <p:cNvPr id="146" name="Google Shape;146;p17"/>
                <p:cNvSpPr/>
                <p:nvPr/>
              </p:nvSpPr>
              <p:spPr>
                <a:xfrm>
                  <a:off x="1482726" y="2428875"/>
                  <a:ext cx="1290638" cy="1933575"/>
                </a:xfrm>
                <a:custGeom>
                  <a:rect b="b" l="l" r="r" t="t"/>
                  <a:pathLst>
                    <a:path extrusionOk="0" h="762" w="507">
                      <a:moveTo>
                        <a:pt x="490" y="13"/>
                      </a:moveTo>
                      <a:cubicBezTo>
                        <a:pt x="477" y="1"/>
                        <a:pt x="456" y="0"/>
                        <a:pt x="442" y="12"/>
                      </a:cubicBezTo>
                      <a:cubicBezTo>
                        <a:pt x="369" y="67"/>
                        <a:pt x="343" y="79"/>
                        <a:pt x="269" y="31"/>
                      </a:cubicBezTo>
                      <a:cubicBezTo>
                        <a:pt x="263" y="27"/>
                        <a:pt x="237" y="14"/>
                        <a:pt x="224" y="11"/>
                      </a:cubicBezTo>
                      <a:cubicBezTo>
                        <a:pt x="224" y="11"/>
                        <a:pt x="224" y="11"/>
                        <a:pt x="224" y="11"/>
                      </a:cubicBezTo>
                      <a:cubicBezTo>
                        <a:pt x="200" y="36"/>
                        <a:pt x="200" y="36"/>
                        <a:pt x="200" y="36"/>
                      </a:cubicBezTo>
                      <a:cubicBezTo>
                        <a:pt x="176" y="11"/>
                        <a:pt x="176" y="11"/>
                        <a:pt x="176" y="11"/>
                      </a:cubicBezTo>
                      <a:cubicBezTo>
                        <a:pt x="164" y="14"/>
                        <a:pt x="137" y="28"/>
                        <a:pt x="135" y="30"/>
                      </a:cubicBezTo>
                      <a:cubicBezTo>
                        <a:pt x="64" y="73"/>
                        <a:pt x="0" y="140"/>
                        <a:pt x="15" y="333"/>
                      </a:cubicBezTo>
                      <a:cubicBezTo>
                        <a:pt x="17" y="353"/>
                        <a:pt x="33" y="368"/>
                        <a:pt x="53" y="368"/>
                      </a:cubicBezTo>
                      <a:cubicBezTo>
                        <a:pt x="54" y="368"/>
                        <a:pt x="55" y="368"/>
                        <a:pt x="56" y="368"/>
                      </a:cubicBezTo>
                      <a:cubicBezTo>
                        <a:pt x="77" y="367"/>
                        <a:pt x="93" y="348"/>
                        <a:pt x="91" y="327"/>
                      </a:cubicBezTo>
                      <a:cubicBezTo>
                        <a:pt x="87" y="267"/>
                        <a:pt x="90" y="224"/>
                        <a:pt x="99" y="192"/>
                      </a:cubicBezTo>
                      <a:cubicBezTo>
                        <a:pt x="99" y="315"/>
                        <a:pt x="99" y="315"/>
                        <a:pt x="99" y="315"/>
                      </a:cubicBezTo>
                      <a:cubicBezTo>
                        <a:pt x="99" y="328"/>
                        <a:pt x="99" y="319"/>
                        <a:pt x="100" y="352"/>
                      </a:cubicBezTo>
                      <a:cubicBezTo>
                        <a:pt x="80" y="713"/>
                        <a:pt x="80" y="713"/>
                        <a:pt x="80" y="713"/>
                      </a:cubicBezTo>
                      <a:cubicBezTo>
                        <a:pt x="79" y="738"/>
                        <a:pt x="97" y="760"/>
                        <a:pt x="122" y="762"/>
                      </a:cubicBezTo>
                      <a:cubicBezTo>
                        <a:pt x="123" y="762"/>
                        <a:pt x="125" y="762"/>
                        <a:pt x="126" y="762"/>
                      </a:cubicBezTo>
                      <a:cubicBezTo>
                        <a:pt x="149" y="762"/>
                        <a:pt x="169" y="744"/>
                        <a:pt x="171" y="720"/>
                      </a:cubicBezTo>
                      <a:cubicBezTo>
                        <a:pt x="193" y="402"/>
                        <a:pt x="193" y="402"/>
                        <a:pt x="193" y="402"/>
                      </a:cubicBezTo>
                      <a:cubicBezTo>
                        <a:pt x="195" y="402"/>
                        <a:pt x="199" y="402"/>
                        <a:pt x="200" y="402"/>
                      </a:cubicBezTo>
                      <a:cubicBezTo>
                        <a:pt x="204" y="402"/>
                        <a:pt x="205" y="402"/>
                        <a:pt x="208" y="402"/>
                      </a:cubicBezTo>
                      <a:cubicBezTo>
                        <a:pt x="238" y="721"/>
                        <a:pt x="238" y="721"/>
                        <a:pt x="238" y="721"/>
                      </a:cubicBezTo>
                      <a:cubicBezTo>
                        <a:pt x="240" y="744"/>
                        <a:pt x="259" y="762"/>
                        <a:pt x="283" y="762"/>
                      </a:cubicBezTo>
                      <a:cubicBezTo>
                        <a:pt x="284" y="762"/>
                        <a:pt x="285" y="762"/>
                        <a:pt x="287" y="762"/>
                      </a:cubicBezTo>
                      <a:cubicBezTo>
                        <a:pt x="312" y="760"/>
                        <a:pt x="330" y="738"/>
                        <a:pt x="328" y="713"/>
                      </a:cubicBezTo>
                      <a:cubicBezTo>
                        <a:pt x="328" y="713"/>
                        <a:pt x="303" y="351"/>
                        <a:pt x="303" y="350"/>
                      </a:cubicBezTo>
                      <a:cubicBezTo>
                        <a:pt x="301" y="315"/>
                        <a:pt x="301" y="325"/>
                        <a:pt x="301" y="315"/>
                      </a:cubicBezTo>
                      <a:cubicBezTo>
                        <a:pt x="301" y="133"/>
                        <a:pt x="301" y="133"/>
                        <a:pt x="301" y="133"/>
                      </a:cubicBezTo>
                      <a:cubicBezTo>
                        <a:pt x="315" y="136"/>
                        <a:pt x="329" y="138"/>
                        <a:pt x="342" y="138"/>
                      </a:cubicBezTo>
                      <a:cubicBezTo>
                        <a:pt x="395" y="138"/>
                        <a:pt x="441" y="108"/>
                        <a:pt x="488" y="73"/>
                      </a:cubicBezTo>
                      <a:cubicBezTo>
                        <a:pt x="503" y="62"/>
                        <a:pt x="507" y="42"/>
                        <a:pt x="500" y="26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17"/>
                <p:cNvSpPr/>
                <p:nvPr/>
              </p:nvSpPr>
              <p:spPr>
                <a:xfrm>
                  <a:off x="1931988" y="2530475"/>
                  <a:ext cx="122238" cy="484188"/>
                </a:xfrm>
                <a:custGeom>
                  <a:rect b="b" l="l" r="r" t="t"/>
                  <a:pathLst>
                    <a:path extrusionOk="0" h="305" w="77">
                      <a:moveTo>
                        <a:pt x="40" y="305"/>
                      </a:moveTo>
                      <a:lnTo>
                        <a:pt x="38" y="305"/>
                      </a:lnTo>
                      <a:lnTo>
                        <a:pt x="0" y="254"/>
                      </a:lnTo>
                      <a:lnTo>
                        <a:pt x="38" y="0"/>
                      </a:lnTo>
                      <a:lnTo>
                        <a:pt x="40" y="0"/>
                      </a:lnTo>
                      <a:lnTo>
                        <a:pt x="77" y="254"/>
                      </a:lnTo>
                      <a:lnTo>
                        <a:pt x="40" y="3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17"/>
                <p:cNvSpPr/>
                <p:nvPr/>
              </p:nvSpPr>
              <p:spPr>
                <a:xfrm>
                  <a:off x="1743076" y="1941513"/>
                  <a:ext cx="501650" cy="501650"/>
                </a:xfrm>
                <a:custGeom>
                  <a:rect b="b" l="l" r="r" t="t"/>
                  <a:pathLst>
                    <a:path extrusionOk="0" h="198" w="197">
                      <a:moveTo>
                        <a:pt x="197" y="99"/>
                      </a:moveTo>
                      <a:cubicBezTo>
                        <a:pt x="197" y="153"/>
                        <a:pt x="153" y="198"/>
                        <a:pt x="98" y="198"/>
                      </a:cubicBezTo>
                      <a:cubicBezTo>
                        <a:pt x="44" y="198"/>
                        <a:pt x="0" y="153"/>
                        <a:pt x="0" y="99"/>
                      </a:cubicBezTo>
                      <a:cubicBezTo>
                        <a:pt x="0" y="44"/>
                        <a:pt x="44" y="0"/>
                        <a:pt x="98" y="0"/>
                      </a:cubicBezTo>
                      <a:cubicBezTo>
                        <a:pt x="153" y="0"/>
                        <a:pt x="197" y="44"/>
                        <a:pt x="197" y="99"/>
                      </a:cubicBezTo>
                      <a:close/>
                      <a:moveTo>
                        <a:pt x="197" y="99"/>
                      </a:moveTo>
                      <a:cubicBezTo>
                        <a:pt x="197" y="99"/>
                        <a:pt x="197" y="99"/>
                        <a:pt x="197" y="99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9" name="Google Shape;149;p17"/>
            <p:cNvGrpSpPr/>
            <p:nvPr/>
          </p:nvGrpSpPr>
          <p:grpSpPr>
            <a:xfrm>
              <a:off x="3622895" y="2313702"/>
              <a:ext cx="1796077" cy="899387"/>
              <a:chOff x="2681807" y="1809490"/>
              <a:chExt cx="1481423" cy="741824"/>
            </a:xfrm>
          </p:grpSpPr>
          <p:grpSp>
            <p:nvGrpSpPr>
              <p:cNvPr id="150" name="Google Shape;150;p17"/>
              <p:cNvGrpSpPr/>
              <p:nvPr/>
            </p:nvGrpSpPr>
            <p:grpSpPr>
              <a:xfrm>
                <a:off x="2740572" y="1892688"/>
                <a:ext cx="1363374" cy="619522"/>
                <a:chOff x="2740572" y="1892688"/>
                <a:chExt cx="1363374" cy="619522"/>
              </a:xfrm>
            </p:grpSpPr>
            <p:sp>
              <p:nvSpPr>
                <p:cNvPr id="151" name="Google Shape;151;p17"/>
                <p:cNvSpPr/>
                <p:nvPr/>
              </p:nvSpPr>
              <p:spPr>
                <a:xfrm flipH="1" rot="8478515">
                  <a:off x="2680250" y="2259119"/>
                  <a:ext cx="679543" cy="45681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17"/>
                <p:cNvSpPr/>
                <p:nvPr/>
              </p:nvSpPr>
              <p:spPr>
                <a:xfrm flipH="1" rot="7599140">
                  <a:off x="3543123" y="2156058"/>
                  <a:ext cx="679445" cy="4566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17"/>
                <p:cNvSpPr/>
                <p:nvPr/>
              </p:nvSpPr>
              <p:spPr>
                <a:xfrm flipH="1" rot="-8472709">
                  <a:off x="3173726" y="2239698"/>
                  <a:ext cx="627352" cy="45681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" name="Google Shape;154;p17"/>
              <p:cNvGrpSpPr/>
              <p:nvPr/>
            </p:nvGrpSpPr>
            <p:grpSpPr>
              <a:xfrm>
                <a:off x="2681807" y="1809490"/>
                <a:ext cx="1481423" cy="741824"/>
                <a:chOff x="2694507" y="1809490"/>
                <a:chExt cx="1481423" cy="741824"/>
              </a:xfrm>
            </p:grpSpPr>
            <p:sp>
              <p:nvSpPr>
                <p:cNvPr id="155" name="Google Shape;155;p17"/>
                <p:cNvSpPr/>
                <p:nvPr/>
              </p:nvSpPr>
              <p:spPr>
                <a:xfrm>
                  <a:off x="2694507" y="2371314"/>
                  <a:ext cx="180000" cy="18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17"/>
                <p:cNvSpPr/>
                <p:nvPr/>
              </p:nvSpPr>
              <p:spPr>
                <a:xfrm>
                  <a:off x="3173951" y="1989397"/>
                  <a:ext cx="180000" cy="18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17"/>
                <p:cNvSpPr/>
                <p:nvPr/>
              </p:nvSpPr>
              <p:spPr>
                <a:xfrm>
                  <a:off x="3599645" y="2356452"/>
                  <a:ext cx="180000" cy="18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17"/>
                <p:cNvSpPr/>
                <p:nvPr/>
              </p:nvSpPr>
              <p:spPr>
                <a:xfrm>
                  <a:off x="3995930" y="1809490"/>
                  <a:ext cx="180000" cy="180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8358122" y="-1247702"/>
            <a:ext cx="9140954" cy="799513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963199" y="271775"/>
            <a:ext cx="388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000" y="1571188"/>
            <a:ext cx="1028700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/>
          <p:nvPr/>
        </p:nvSpPr>
        <p:spPr>
          <a:xfrm>
            <a:off x="1084776" y="880250"/>
            <a:ext cx="613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Target: Help to analyse the data and make a prediction based on a reasonable model by machine learning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12" y="922501"/>
            <a:ext cx="10210774" cy="557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 b="46663" l="0" r="0" t="0"/>
          <a:stretch/>
        </p:blipFill>
        <p:spPr>
          <a:xfrm>
            <a:off x="437750" y="825675"/>
            <a:ext cx="10856203" cy="577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4">
            <a:alphaModFix/>
          </a:blip>
          <a:srcRect b="0" l="0" r="0" t="53130"/>
          <a:stretch/>
        </p:blipFill>
        <p:spPr>
          <a:xfrm>
            <a:off x="437750" y="899149"/>
            <a:ext cx="11349226" cy="530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99" y="1447661"/>
            <a:ext cx="4562791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845" y="2592850"/>
            <a:ext cx="4485900" cy="25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0797" y="825671"/>
            <a:ext cx="4562800" cy="118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0800" y="2226726"/>
            <a:ext cx="4562800" cy="436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6750" y="1986462"/>
            <a:ext cx="5585250" cy="6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950" y="2901525"/>
            <a:ext cx="5585250" cy="363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375" y="1205450"/>
            <a:ext cx="6000100" cy="13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330" y="2847555"/>
            <a:ext cx="5262200" cy="37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437745" y="326818"/>
            <a:ext cx="441000" cy="41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50188">
            <a:off x="-5679514" y="116809"/>
            <a:ext cx="9140954" cy="79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745206" y="-2922609"/>
            <a:ext cx="9140955" cy="79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878793" y="302474"/>
            <a:ext cx="27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4">
            <a:alphaModFix/>
          </a:blip>
          <a:srcRect b="29991" l="0" r="0" t="0"/>
          <a:stretch/>
        </p:blipFill>
        <p:spPr>
          <a:xfrm>
            <a:off x="1296950" y="1823700"/>
            <a:ext cx="8388948" cy="34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1284175" y="1004100"/>
            <a:ext cx="83889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From here we can analyze that most of costly bikes are in apartment Type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6625775" y="5239125"/>
            <a:ext cx="3442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Created using PowerBI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lipstream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